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e8b641f5b4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e8b641f5b4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e8b641f5b4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e8b641f5b4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e8b641f5b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e8b641f5b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e8eb2437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e8eb2437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e8b641f5b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e8b641f5b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e8b641f5b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e8b641f5b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e8b641f5b4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e8b641f5b4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e8b641f5b4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e8b641f5b4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e8b641f5b4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e8b641f5b4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f88252dc4_0_1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f88252dc4_0_1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120ba2709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120ba2709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120ba2709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120ba270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120ba2709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120ba2709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e8b641f5b4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e8b641f5b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120ba2709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120ba2709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e8b641f5b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e8b641f5b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e8b641f5b4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e8b641f5b4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6.png"/><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26.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9.png"/><Relationship Id="rId4" Type="http://schemas.openxmlformats.org/officeDocument/2006/relationships/image" Target="../media/image28.png"/><Relationship Id="rId5"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30.png"/><Relationship Id="rId4" Type="http://schemas.openxmlformats.org/officeDocument/2006/relationships/image" Target="../media/image34.png"/><Relationship Id="rId5"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hyperlink" Target="https://github.com/ChloeHouvardas/CC-TPM-Attestation/blob/main/instructionsRoundTwo.md" TargetMode="External"/><Relationship Id="rId4" Type="http://schemas.openxmlformats.org/officeDocument/2006/relationships/image" Target="../media/image2.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68478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600">
                <a:solidFill>
                  <a:srgbClr val="000000"/>
                </a:solidFill>
              </a:rPr>
              <a:t>Trustworthy Hackathon</a:t>
            </a:r>
            <a:endParaRPr sz="4600">
              <a:solidFill>
                <a:srgbClr val="000000"/>
              </a:solidFill>
            </a:endParaRPr>
          </a:p>
          <a:p>
            <a:pPr indent="0" lvl="0" marL="0" rtl="0" algn="l">
              <a:spcBef>
                <a:spcPts val="0"/>
              </a:spcBef>
              <a:spcAft>
                <a:spcPts val="0"/>
              </a:spcAft>
              <a:buNone/>
            </a:pPr>
            <a:r>
              <a:t/>
            </a:r>
            <a:endParaRPr sz="4000"/>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Lucas, Chloe, Daivya, Eric</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type="title"/>
          </p:nvPr>
        </p:nvSpPr>
        <p:spPr>
          <a:xfrm>
            <a:off x="727650" y="559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Visualisations </a:t>
            </a:r>
            <a:endParaRPr/>
          </a:p>
          <a:p>
            <a:pPr indent="0" lvl="0" marL="0" rtl="0" algn="l">
              <a:spcBef>
                <a:spcPts val="0"/>
              </a:spcBef>
              <a:spcAft>
                <a:spcPts val="0"/>
              </a:spcAft>
              <a:buNone/>
            </a:pPr>
            <a:r>
              <a:t/>
            </a:r>
            <a:endParaRPr/>
          </a:p>
        </p:txBody>
      </p:sp>
      <p:sp>
        <p:nvSpPr>
          <p:cNvPr id="244" name="Google Shape;244;p27"/>
          <p:cNvSpPr txBox="1"/>
          <p:nvPr/>
        </p:nvSpPr>
        <p:spPr>
          <a:xfrm>
            <a:off x="358300" y="1296900"/>
            <a:ext cx="479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latin typeface="Lato"/>
                <a:ea typeface="Lato"/>
                <a:cs typeface="Lato"/>
                <a:sym typeface="Lato"/>
              </a:rPr>
              <a:t>Engagement Patterns </a:t>
            </a:r>
            <a:endParaRPr b="1" sz="1100">
              <a:latin typeface="Lato"/>
              <a:ea typeface="Lato"/>
              <a:cs typeface="Lato"/>
              <a:sym typeface="Lato"/>
            </a:endParaRPr>
          </a:p>
        </p:txBody>
      </p:sp>
      <p:sp>
        <p:nvSpPr>
          <p:cNvPr id="245" name="Google Shape;245;p27"/>
          <p:cNvSpPr txBox="1"/>
          <p:nvPr/>
        </p:nvSpPr>
        <p:spPr>
          <a:xfrm>
            <a:off x="554275" y="3699025"/>
            <a:ext cx="8266500" cy="1830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Users click ads most on weekends, peaking at 16.0% on Saturday and 15.8% on Sunday. Weekday activity is balanced, with Monday at the lowest (12.4%). Ad clicks peak between 8 PM and 12 AM, especially at 10 PM (10.9%) and 11 PM (10.4%).</a:t>
            </a:r>
            <a:endParaRPr sz="1000">
              <a:solidFill>
                <a:schemeClr val="accent1"/>
              </a:solidFill>
              <a:latin typeface="Lato"/>
              <a:ea typeface="Lato"/>
              <a:cs typeface="Lato"/>
              <a:sym typeface="Lato"/>
            </a:endParaRPr>
          </a:p>
          <a:p>
            <a:pPr indent="0" lvl="0" marL="457200" rtl="0" algn="l">
              <a:spcBef>
                <a:spcPts val="0"/>
              </a:spcBef>
              <a:spcAft>
                <a:spcPts val="0"/>
              </a:spcAft>
              <a:buNone/>
            </a:pPr>
            <a:r>
              <a:t/>
            </a:r>
            <a:endParaRPr sz="1000">
              <a:solidFill>
                <a:schemeClr val="accent1"/>
              </a:solidFill>
              <a:latin typeface="Lato"/>
              <a:ea typeface="Lato"/>
              <a:cs typeface="Lato"/>
              <a:sym typeface="Lato"/>
            </a:endParaRPr>
          </a:p>
          <a:p>
            <a:pPr indent="-292100" lvl="0" marL="457200" rtl="0" algn="l">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These insights suggest that ad campaigns should be scheduled to maximize visibility during these high-engagement periods, particularly on weekends and during evenings to nights, to optimize user engagement and ad performance.</a:t>
            </a:r>
            <a:endParaRPr sz="1000">
              <a:solidFill>
                <a:schemeClr val="accent1"/>
              </a:solidFill>
              <a:latin typeface="Lato"/>
              <a:ea typeface="Lato"/>
              <a:cs typeface="Lato"/>
              <a:sym typeface="Lato"/>
            </a:endParaRPr>
          </a:p>
        </p:txBody>
      </p:sp>
      <p:pic>
        <p:nvPicPr>
          <p:cNvPr id="246" name="Google Shape;246;p27"/>
          <p:cNvPicPr preferRelativeResize="0"/>
          <p:nvPr/>
        </p:nvPicPr>
        <p:blipFill>
          <a:blip r:embed="rId3">
            <a:alphaModFix/>
          </a:blip>
          <a:stretch>
            <a:fillRect/>
          </a:stretch>
        </p:blipFill>
        <p:spPr>
          <a:xfrm>
            <a:off x="554275" y="1650900"/>
            <a:ext cx="4152926" cy="1942141"/>
          </a:xfrm>
          <a:prstGeom prst="rect">
            <a:avLst/>
          </a:prstGeom>
          <a:noFill/>
          <a:ln>
            <a:noFill/>
          </a:ln>
        </p:spPr>
      </p:pic>
      <p:pic>
        <p:nvPicPr>
          <p:cNvPr id="247" name="Google Shape;247;p27"/>
          <p:cNvPicPr preferRelativeResize="0"/>
          <p:nvPr/>
        </p:nvPicPr>
        <p:blipFill>
          <a:blip r:embed="rId4">
            <a:alphaModFix/>
          </a:blip>
          <a:stretch>
            <a:fillRect/>
          </a:stretch>
        </p:blipFill>
        <p:spPr>
          <a:xfrm>
            <a:off x="4813150" y="1650900"/>
            <a:ext cx="4007760" cy="1942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8"/>
          <p:cNvSpPr txBox="1"/>
          <p:nvPr>
            <p:ph type="title"/>
          </p:nvPr>
        </p:nvSpPr>
        <p:spPr>
          <a:xfrm>
            <a:off x="727650" y="559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Visualisations </a:t>
            </a:r>
            <a:endParaRPr/>
          </a:p>
          <a:p>
            <a:pPr indent="0" lvl="0" marL="0" rtl="0" algn="l">
              <a:spcBef>
                <a:spcPts val="0"/>
              </a:spcBef>
              <a:spcAft>
                <a:spcPts val="0"/>
              </a:spcAft>
              <a:buNone/>
            </a:pPr>
            <a:r>
              <a:t/>
            </a:r>
            <a:endParaRPr/>
          </a:p>
        </p:txBody>
      </p:sp>
      <p:sp>
        <p:nvSpPr>
          <p:cNvPr id="253" name="Google Shape;253;p28"/>
          <p:cNvSpPr txBox="1"/>
          <p:nvPr/>
        </p:nvSpPr>
        <p:spPr>
          <a:xfrm>
            <a:off x="358300" y="1296900"/>
            <a:ext cx="479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latin typeface="Lato"/>
                <a:ea typeface="Lato"/>
                <a:cs typeface="Lato"/>
                <a:sym typeface="Lato"/>
              </a:rPr>
              <a:t>Content Preferences </a:t>
            </a:r>
            <a:endParaRPr b="1" sz="1100">
              <a:latin typeface="Lato"/>
              <a:ea typeface="Lato"/>
              <a:cs typeface="Lato"/>
              <a:sym typeface="Lato"/>
            </a:endParaRPr>
          </a:p>
        </p:txBody>
      </p:sp>
      <p:pic>
        <p:nvPicPr>
          <p:cNvPr id="254" name="Google Shape;254;p28"/>
          <p:cNvPicPr preferRelativeResize="0"/>
          <p:nvPr/>
        </p:nvPicPr>
        <p:blipFill>
          <a:blip r:embed="rId3">
            <a:alphaModFix/>
          </a:blip>
          <a:stretch>
            <a:fillRect/>
          </a:stretch>
        </p:blipFill>
        <p:spPr>
          <a:xfrm>
            <a:off x="3727650" y="1780138"/>
            <a:ext cx="5089025" cy="2465825"/>
          </a:xfrm>
          <a:prstGeom prst="rect">
            <a:avLst/>
          </a:prstGeom>
          <a:noFill/>
          <a:ln>
            <a:noFill/>
          </a:ln>
        </p:spPr>
      </p:pic>
      <p:sp>
        <p:nvSpPr>
          <p:cNvPr id="255" name="Google Shape;255;p28"/>
          <p:cNvSpPr txBox="1"/>
          <p:nvPr/>
        </p:nvSpPr>
        <p:spPr>
          <a:xfrm>
            <a:off x="727650" y="1904838"/>
            <a:ext cx="3000000" cy="17085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Font typeface="Lato"/>
              <a:buChar char="●"/>
            </a:pPr>
            <a:r>
              <a:rPr lang="en-GB" sz="1100">
                <a:latin typeface="Lato"/>
                <a:ea typeface="Lato"/>
                <a:cs typeface="Lato"/>
                <a:sym typeface="Lato"/>
              </a:rPr>
              <a:t>Category 98 is the most popular with 3.46 million users, followed by categories 112 and 168 with 1.58 million and 1.46 million users, respectively. </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Aligning ad content with these popular categories can increase click-through rates and user engagement.</a:t>
            </a:r>
            <a:endParaRPr sz="11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9"/>
          <p:cNvSpPr txBox="1"/>
          <p:nvPr>
            <p:ph type="title"/>
          </p:nvPr>
        </p:nvSpPr>
        <p:spPr>
          <a:xfrm>
            <a:off x="729450" y="2056375"/>
            <a:ext cx="57183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Part 2 Task 2:</a:t>
            </a:r>
            <a:br>
              <a:rPr lang="en-GB"/>
            </a:br>
            <a:r>
              <a:rPr lang="en-GB"/>
              <a:t>Model Prediction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0"/>
          <p:cNvSpPr txBox="1"/>
          <p:nvPr>
            <p:ph type="title"/>
          </p:nvPr>
        </p:nvSpPr>
        <p:spPr>
          <a:xfrm>
            <a:off x="660450" y="609200"/>
            <a:ext cx="66903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Data Cleaning</a:t>
            </a:r>
            <a:endParaRPr sz="2400"/>
          </a:p>
        </p:txBody>
      </p:sp>
      <p:sp>
        <p:nvSpPr>
          <p:cNvPr id="266" name="Google Shape;266;p30"/>
          <p:cNvSpPr txBox="1"/>
          <p:nvPr>
            <p:ph idx="1" type="body"/>
          </p:nvPr>
        </p:nvSpPr>
        <p:spPr>
          <a:xfrm>
            <a:off x="660450" y="1369425"/>
            <a:ext cx="7605600" cy="851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t>Featured_dataset.</a:t>
            </a:r>
            <a:r>
              <a:rPr b="1" lang="en-GB" sz="1100"/>
              <a:t>ipynb </a:t>
            </a:r>
            <a:r>
              <a:rPr b="1" lang="en-GB" sz="1100"/>
              <a:t>: this file clean the data, endow </a:t>
            </a:r>
            <a:r>
              <a:rPr b="1" lang="en-GB" sz="1100"/>
              <a:t>features to the</a:t>
            </a:r>
            <a:r>
              <a:rPr b="1" lang="en-GB" sz="1100"/>
              <a:t> data and create 2 csv file</a:t>
            </a:r>
            <a:endParaRPr b="1" sz="1100"/>
          </a:p>
          <a:p>
            <a:pPr indent="0" lvl="0" marL="0" rtl="0" algn="l">
              <a:lnSpc>
                <a:spcPct val="100000"/>
              </a:lnSpc>
              <a:spcBef>
                <a:spcPts val="1600"/>
              </a:spcBef>
              <a:spcAft>
                <a:spcPts val="0"/>
              </a:spcAft>
              <a:buNone/>
            </a:pPr>
            <a:r>
              <a:rPr b="1" lang="en-GB" sz="1100"/>
              <a:t>Predict.ipynb: This file performs the data slicing, model training and provides answer to your question</a:t>
            </a:r>
            <a:endParaRPr b="1" sz="1100"/>
          </a:p>
          <a:p>
            <a:pPr indent="0" lvl="0" marL="0" rtl="0" algn="l">
              <a:lnSpc>
                <a:spcPct val="100000"/>
              </a:lnSpc>
              <a:spcBef>
                <a:spcPts val="1600"/>
              </a:spcBef>
              <a:spcAft>
                <a:spcPts val="0"/>
              </a:spcAft>
              <a:buNone/>
            </a:pPr>
            <a:r>
              <a:t/>
            </a:r>
            <a:endParaRPr b="1" sz="1100"/>
          </a:p>
          <a:p>
            <a:pPr indent="0" lvl="0" marL="0" rtl="0" algn="l">
              <a:lnSpc>
                <a:spcPct val="100000"/>
              </a:lnSpc>
              <a:spcBef>
                <a:spcPts val="1600"/>
              </a:spcBef>
              <a:spcAft>
                <a:spcPts val="1600"/>
              </a:spcAft>
              <a:buNone/>
            </a:pPr>
            <a:r>
              <a:rPr b="1" lang="en-GB" sz="1100"/>
              <a:t> </a:t>
            </a:r>
            <a:endParaRPr sz="1100"/>
          </a:p>
        </p:txBody>
      </p:sp>
      <p:pic>
        <p:nvPicPr>
          <p:cNvPr descr="shutterstock_429987889_edited.jpg" id="267" name="Google Shape;267;p30"/>
          <p:cNvPicPr preferRelativeResize="0"/>
          <p:nvPr/>
        </p:nvPicPr>
        <p:blipFill rotWithShape="1">
          <a:blip r:embed="rId3">
            <a:alphaModFix/>
          </a:blip>
          <a:srcRect b="1381" l="12609" r="6247" t="85988"/>
          <a:stretch/>
        </p:blipFill>
        <p:spPr>
          <a:xfrm>
            <a:off x="0" y="4567345"/>
            <a:ext cx="9144000" cy="1326897"/>
          </a:xfrm>
          <a:prstGeom prst="rect">
            <a:avLst/>
          </a:prstGeom>
          <a:noFill/>
          <a:ln>
            <a:noFill/>
          </a:ln>
        </p:spPr>
      </p:pic>
      <p:sp>
        <p:nvSpPr>
          <p:cNvPr id="268" name="Google Shape;268;p30"/>
          <p:cNvSpPr txBox="1"/>
          <p:nvPr/>
        </p:nvSpPr>
        <p:spPr>
          <a:xfrm>
            <a:off x="660450" y="2147425"/>
            <a:ext cx="7078500" cy="22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accent1"/>
                </a:solidFill>
                <a:latin typeface="Lato"/>
                <a:ea typeface="Lato"/>
                <a:cs typeface="Lato"/>
                <a:sym typeface="Lato"/>
              </a:rPr>
              <a:t>Merging</a:t>
            </a:r>
            <a:r>
              <a:rPr lang="en-GB" sz="1100">
                <a:solidFill>
                  <a:schemeClr val="accent1"/>
                </a:solidFill>
                <a:latin typeface="Lato"/>
                <a:ea typeface="Lato"/>
                <a:cs typeface="Lato"/>
                <a:sym typeface="Lato"/>
              </a:rPr>
              <a:t> -  Merging ads and feeds by variable user_id.</a:t>
            </a:r>
            <a:endParaRPr sz="1100">
              <a:solidFill>
                <a:schemeClr val="accent1"/>
              </a:solidFill>
              <a:latin typeface="Lato"/>
              <a:ea typeface="Lato"/>
              <a:cs typeface="Lato"/>
              <a:sym typeface="Lato"/>
            </a:endParaRPr>
          </a:p>
          <a:p>
            <a:pPr indent="0" lvl="0" marL="0" rtl="0" algn="l">
              <a:spcBef>
                <a:spcPts val="1600"/>
              </a:spcBef>
              <a:spcAft>
                <a:spcPts val="0"/>
              </a:spcAft>
              <a:buNone/>
            </a:pPr>
            <a:r>
              <a:rPr b="1" lang="en-GB" sz="1100">
                <a:solidFill>
                  <a:schemeClr val="accent1"/>
                </a:solidFill>
                <a:latin typeface="Lato"/>
                <a:ea typeface="Lato"/>
                <a:cs typeface="Lato"/>
                <a:sym typeface="Lato"/>
              </a:rPr>
              <a:t>Variable featuring - </a:t>
            </a:r>
            <a:r>
              <a:rPr lang="en-GB" sz="1100">
                <a:solidFill>
                  <a:schemeClr val="accent1"/>
                </a:solidFill>
                <a:latin typeface="Lato"/>
                <a:ea typeface="Lato"/>
                <a:cs typeface="Lato"/>
                <a:sym typeface="Lato"/>
              </a:rPr>
              <a:t>give feature “clicked”  to determine if the user interacted with the ads.</a:t>
            </a:r>
            <a:endParaRPr sz="1100">
              <a:solidFill>
                <a:schemeClr val="accent1"/>
              </a:solidFill>
              <a:latin typeface="Lato"/>
              <a:ea typeface="Lato"/>
              <a:cs typeface="Lato"/>
              <a:sym typeface="Lato"/>
            </a:endParaRPr>
          </a:p>
          <a:p>
            <a:pPr indent="0" lvl="0" marL="0" rtl="0" algn="l">
              <a:spcBef>
                <a:spcPts val="1600"/>
              </a:spcBef>
              <a:spcAft>
                <a:spcPts val="0"/>
              </a:spcAft>
              <a:buNone/>
            </a:pPr>
            <a:r>
              <a:rPr b="1" lang="en-GB" sz="1100">
                <a:solidFill>
                  <a:schemeClr val="accent1"/>
                </a:solidFill>
                <a:latin typeface="Lato"/>
                <a:ea typeface="Lato"/>
                <a:cs typeface="Lato"/>
                <a:sym typeface="Lato"/>
              </a:rPr>
              <a:t>Variable Dropping - </a:t>
            </a:r>
            <a:r>
              <a:rPr lang="en-GB" sz="1100">
                <a:solidFill>
                  <a:schemeClr val="accent1"/>
                </a:solidFill>
                <a:latin typeface="Lato"/>
                <a:ea typeface="Lato"/>
                <a:cs typeface="Lato"/>
                <a:sym typeface="Lato"/>
              </a:rPr>
              <a:t>Dropping many variables  from the dataset, they are either very biassed</a:t>
            </a:r>
            <a:r>
              <a:rPr b="1" lang="en-GB" sz="1100">
                <a:solidFill>
                  <a:schemeClr val="accent1"/>
                </a:solidFill>
                <a:latin typeface="Lato"/>
                <a:ea typeface="Lato"/>
                <a:cs typeface="Lato"/>
                <a:sym typeface="Lato"/>
              </a:rPr>
              <a:t>; </a:t>
            </a:r>
            <a:r>
              <a:rPr lang="en-GB" sz="1100">
                <a:solidFill>
                  <a:schemeClr val="accent1"/>
                </a:solidFill>
                <a:latin typeface="Lato"/>
                <a:ea typeface="Lato"/>
                <a:cs typeface="Lato"/>
                <a:sym typeface="Lato"/>
              </a:rPr>
              <a:t>they are duplicated; they are identifier(ids); they have too many unique value. (timestamp, city and residence)</a:t>
            </a:r>
            <a:endParaRPr sz="1100">
              <a:solidFill>
                <a:schemeClr val="accent1"/>
              </a:solidFill>
              <a:latin typeface="Lato"/>
              <a:ea typeface="Lato"/>
              <a:cs typeface="Lato"/>
              <a:sym typeface="Lato"/>
            </a:endParaRPr>
          </a:p>
          <a:p>
            <a:pPr indent="0" lvl="0" marL="0" rtl="0" algn="l">
              <a:spcBef>
                <a:spcPts val="1600"/>
              </a:spcBef>
              <a:spcAft>
                <a:spcPts val="1600"/>
              </a:spcAft>
              <a:buNone/>
            </a:pPr>
            <a:r>
              <a:rPr b="1" lang="en-GB" sz="1100">
                <a:solidFill>
                  <a:schemeClr val="accent1"/>
                </a:solidFill>
                <a:latin typeface="Lato"/>
                <a:ea typeface="Lato"/>
                <a:cs typeface="Lato"/>
                <a:sym typeface="Lato"/>
              </a:rPr>
              <a:t>Column Dividing - </a:t>
            </a:r>
            <a:r>
              <a:rPr lang="en-GB" sz="1100">
                <a:solidFill>
                  <a:schemeClr val="accent1"/>
                </a:solidFill>
                <a:latin typeface="Lato"/>
                <a:ea typeface="Lato"/>
                <a:cs typeface="Lato"/>
                <a:sym typeface="Lato"/>
              </a:rPr>
              <a:t>Splitting the column into multiple columns(like 23151^231^214^123, I separate this long list to multiple column. I think the numerical number could represent certain category, and after ^ is the subset of this category)</a:t>
            </a:r>
            <a:endParaRPr sz="1100">
              <a:solidFill>
                <a:schemeClr val="accent1"/>
              </a:solidFill>
              <a:latin typeface="Lato"/>
              <a:ea typeface="Lato"/>
              <a:cs typeface="Lato"/>
              <a:sym typeface="Lato"/>
            </a:endParaRPr>
          </a:p>
        </p:txBody>
      </p:sp>
      <p:sp>
        <p:nvSpPr>
          <p:cNvPr id="269" name="Google Shape;269;p30"/>
          <p:cNvSpPr txBox="1"/>
          <p:nvPr/>
        </p:nvSpPr>
        <p:spPr>
          <a:xfrm>
            <a:off x="6727450" y="779050"/>
            <a:ext cx="1818600" cy="5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1"/>
          <p:cNvSpPr txBox="1"/>
          <p:nvPr>
            <p:ph type="title"/>
          </p:nvPr>
        </p:nvSpPr>
        <p:spPr>
          <a:xfrm>
            <a:off x="727650" y="559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Some conclusion from the dataset</a:t>
            </a:r>
            <a:endParaRPr/>
          </a:p>
        </p:txBody>
      </p:sp>
      <p:sp>
        <p:nvSpPr>
          <p:cNvPr id="275" name="Google Shape;275;p31"/>
          <p:cNvSpPr txBox="1"/>
          <p:nvPr/>
        </p:nvSpPr>
        <p:spPr>
          <a:xfrm>
            <a:off x="727650" y="1095125"/>
            <a:ext cx="7449300" cy="4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*This model only runs in a portion of the dataset (743,035 rows and 90 columns to be specific)</a:t>
            </a:r>
            <a:endParaRPr b="1" sz="1300">
              <a:solidFill>
                <a:schemeClr val="accent1"/>
              </a:solidFill>
              <a:latin typeface="Lato"/>
              <a:ea typeface="Lato"/>
              <a:cs typeface="Lato"/>
              <a:sym typeface="Lato"/>
            </a:endParaRPr>
          </a:p>
          <a:p>
            <a:pPr indent="0" lvl="0" marL="0" rtl="0" algn="l">
              <a:spcBef>
                <a:spcPts val="0"/>
              </a:spcBef>
              <a:spcAft>
                <a:spcPts val="0"/>
              </a:spcAft>
              <a:buNone/>
            </a:pPr>
            <a:r>
              <a:t/>
            </a:r>
            <a:endParaRPr b="1"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76" name="Google Shape;276;p31"/>
          <p:cNvSpPr txBox="1"/>
          <p:nvPr/>
        </p:nvSpPr>
        <p:spPr>
          <a:xfrm>
            <a:off x="3822500" y="4601425"/>
            <a:ext cx="4700400" cy="3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pic>
        <p:nvPicPr>
          <p:cNvPr id="277" name="Google Shape;277;p31"/>
          <p:cNvPicPr preferRelativeResize="0"/>
          <p:nvPr/>
        </p:nvPicPr>
        <p:blipFill>
          <a:blip r:embed="rId3">
            <a:alphaModFix/>
          </a:blip>
          <a:stretch>
            <a:fillRect/>
          </a:stretch>
        </p:blipFill>
        <p:spPr>
          <a:xfrm>
            <a:off x="216950" y="2592088"/>
            <a:ext cx="3854650" cy="506841"/>
          </a:xfrm>
          <a:prstGeom prst="rect">
            <a:avLst/>
          </a:prstGeom>
          <a:noFill/>
          <a:ln>
            <a:noFill/>
          </a:ln>
        </p:spPr>
      </p:pic>
      <p:pic>
        <p:nvPicPr>
          <p:cNvPr id="278" name="Google Shape;278;p31"/>
          <p:cNvPicPr preferRelativeResize="0"/>
          <p:nvPr/>
        </p:nvPicPr>
        <p:blipFill>
          <a:blip r:embed="rId4">
            <a:alphaModFix/>
          </a:blip>
          <a:stretch>
            <a:fillRect/>
          </a:stretch>
        </p:blipFill>
        <p:spPr>
          <a:xfrm>
            <a:off x="216950" y="3098937"/>
            <a:ext cx="3781881" cy="506850"/>
          </a:xfrm>
          <a:prstGeom prst="rect">
            <a:avLst/>
          </a:prstGeom>
          <a:noFill/>
          <a:ln>
            <a:noFill/>
          </a:ln>
        </p:spPr>
      </p:pic>
      <p:pic>
        <p:nvPicPr>
          <p:cNvPr id="279" name="Google Shape;279;p31"/>
          <p:cNvPicPr preferRelativeResize="0"/>
          <p:nvPr/>
        </p:nvPicPr>
        <p:blipFill>
          <a:blip r:embed="rId5">
            <a:alphaModFix/>
          </a:blip>
          <a:stretch>
            <a:fillRect/>
          </a:stretch>
        </p:blipFill>
        <p:spPr>
          <a:xfrm>
            <a:off x="400700" y="3605788"/>
            <a:ext cx="3271950" cy="238125"/>
          </a:xfrm>
          <a:prstGeom prst="rect">
            <a:avLst/>
          </a:prstGeom>
          <a:noFill/>
          <a:ln>
            <a:noFill/>
          </a:ln>
        </p:spPr>
      </p:pic>
      <p:pic>
        <p:nvPicPr>
          <p:cNvPr id="280" name="Google Shape;280;p31"/>
          <p:cNvPicPr preferRelativeResize="0"/>
          <p:nvPr/>
        </p:nvPicPr>
        <p:blipFill>
          <a:blip r:embed="rId6">
            <a:alphaModFix/>
          </a:blip>
          <a:stretch>
            <a:fillRect/>
          </a:stretch>
        </p:blipFill>
        <p:spPr>
          <a:xfrm>
            <a:off x="4121163" y="1095124"/>
            <a:ext cx="4103075" cy="3915925"/>
          </a:xfrm>
          <a:prstGeom prst="rect">
            <a:avLst/>
          </a:prstGeom>
          <a:noFill/>
          <a:ln>
            <a:noFill/>
          </a:ln>
        </p:spPr>
      </p:pic>
      <p:pic>
        <p:nvPicPr>
          <p:cNvPr id="281" name="Google Shape;281;p31"/>
          <p:cNvPicPr preferRelativeResize="0"/>
          <p:nvPr/>
        </p:nvPicPr>
        <p:blipFill>
          <a:blip r:embed="rId7">
            <a:alphaModFix/>
          </a:blip>
          <a:stretch>
            <a:fillRect/>
          </a:stretch>
        </p:blipFill>
        <p:spPr>
          <a:xfrm>
            <a:off x="461900" y="1652513"/>
            <a:ext cx="7793050" cy="93958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5"/>
                                        </p:tgtEl>
                                      </p:cBhvr>
                                    </p:animEffect>
                                    <p:set>
                                      <p:cBhvr>
                                        <p:cTn dur="1" fill="hold">
                                          <p:stCondLst>
                                            <p:cond delay="1000"/>
                                          </p:stCondLst>
                                        </p:cTn>
                                        <p:tgtEl>
                                          <p:spTgt spid="27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1"/>
                                        </p:tgtEl>
                                      </p:cBhvr>
                                    </p:animEffect>
                                    <p:set>
                                      <p:cBhvr>
                                        <p:cTn dur="1" fill="hold">
                                          <p:stCondLst>
                                            <p:cond delay="1000"/>
                                          </p:stCondLst>
                                        </p:cTn>
                                        <p:tgtEl>
                                          <p:spTgt spid="28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txBox="1"/>
          <p:nvPr>
            <p:ph type="title"/>
          </p:nvPr>
        </p:nvSpPr>
        <p:spPr>
          <a:xfrm>
            <a:off x="643350" y="554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Can I Quantify the Correlation?</a:t>
            </a:r>
            <a:endParaRPr/>
          </a:p>
          <a:p>
            <a:pPr indent="0" lvl="0" marL="0" rtl="0" algn="l">
              <a:spcBef>
                <a:spcPts val="0"/>
              </a:spcBef>
              <a:spcAft>
                <a:spcPts val="0"/>
              </a:spcAft>
              <a:buNone/>
            </a:pPr>
            <a:r>
              <a:t/>
            </a:r>
            <a:endParaRPr/>
          </a:p>
        </p:txBody>
      </p:sp>
      <p:sp>
        <p:nvSpPr>
          <p:cNvPr id="287" name="Google Shape;287;p32"/>
          <p:cNvSpPr txBox="1"/>
          <p:nvPr>
            <p:ph idx="1" type="body"/>
          </p:nvPr>
        </p:nvSpPr>
        <p:spPr>
          <a:xfrm>
            <a:off x="2513875" y="1089850"/>
            <a:ext cx="4827000" cy="45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When increase X feature by 80%, how will it affect the click rate?</a:t>
            </a:r>
            <a:endParaRPr/>
          </a:p>
        </p:txBody>
      </p:sp>
      <p:pic>
        <p:nvPicPr>
          <p:cNvPr id="288" name="Google Shape;288;p32"/>
          <p:cNvPicPr preferRelativeResize="0"/>
          <p:nvPr/>
        </p:nvPicPr>
        <p:blipFill>
          <a:blip r:embed="rId3">
            <a:alphaModFix/>
          </a:blip>
          <a:stretch>
            <a:fillRect/>
          </a:stretch>
        </p:blipFill>
        <p:spPr>
          <a:xfrm>
            <a:off x="245251" y="1541951"/>
            <a:ext cx="4137051" cy="2929174"/>
          </a:xfrm>
          <a:prstGeom prst="rect">
            <a:avLst/>
          </a:prstGeom>
          <a:noFill/>
          <a:ln>
            <a:noFill/>
          </a:ln>
        </p:spPr>
      </p:pic>
      <p:pic>
        <p:nvPicPr>
          <p:cNvPr id="289" name="Google Shape;289;p32"/>
          <p:cNvPicPr preferRelativeResize="0"/>
          <p:nvPr/>
        </p:nvPicPr>
        <p:blipFill>
          <a:blip r:embed="rId4">
            <a:alphaModFix/>
          </a:blip>
          <a:stretch>
            <a:fillRect/>
          </a:stretch>
        </p:blipFill>
        <p:spPr>
          <a:xfrm>
            <a:off x="4572000" y="1511338"/>
            <a:ext cx="4137050" cy="29904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3"/>
          <p:cNvSpPr txBox="1"/>
          <p:nvPr>
            <p:ph type="title"/>
          </p:nvPr>
        </p:nvSpPr>
        <p:spPr>
          <a:xfrm>
            <a:off x="309775" y="1812450"/>
            <a:ext cx="74400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Part 2 Task 3: Generating synthetic data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4"/>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300" name="Google Shape;300;p34"/>
          <p:cNvSpPr txBox="1"/>
          <p:nvPr>
            <p:ph idx="1" type="body"/>
          </p:nvPr>
        </p:nvSpPr>
        <p:spPr>
          <a:xfrm>
            <a:off x="721225" y="1872950"/>
            <a:ext cx="3300900" cy="250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To create our synthetic data for confidentiality purposes a GAN model was used. This model took an input of the provided merged datasets. Only one dataset was made for the union of the two datasets as null points in non-clicked rows biased the model if set to 0. Due to the large size of the data sampling was done as to allow the model to train and not create memory errors. If possible the model can be adjusted to include the full data and increase number of epochs. </a:t>
            </a:r>
            <a:endParaRPr/>
          </a:p>
        </p:txBody>
      </p:sp>
      <p:pic>
        <p:nvPicPr>
          <p:cNvPr id="301" name="Google Shape;301;p34"/>
          <p:cNvPicPr preferRelativeResize="0"/>
          <p:nvPr/>
        </p:nvPicPr>
        <p:blipFill>
          <a:blip r:embed="rId3">
            <a:alphaModFix/>
          </a:blip>
          <a:stretch>
            <a:fillRect/>
          </a:stretch>
        </p:blipFill>
        <p:spPr>
          <a:xfrm>
            <a:off x="4222800" y="1073688"/>
            <a:ext cx="4808300" cy="354898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5"/>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Generations</a:t>
            </a:r>
            <a:endParaRPr/>
          </a:p>
        </p:txBody>
      </p:sp>
      <p:sp>
        <p:nvSpPr>
          <p:cNvPr id="307" name="Google Shape;307;p35"/>
          <p:cNvSpPr txBox="1"/>
          <p:nvPr>
            <p:ph idx="1" type="body"/>
          </p:nvPr>
        </p:nvSpPr>
        <p:spPr>
          <a:xfrm>
            <a:off x="721225" y="1856000"/>
            <a:ext cx="3300900" cy="252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Several generations were made to try and perfect the model, this included models that had changes to items such as: learning rate, layers, nodes, type of GAN, and the input data. Some of the highlights of the models are here. </a:t>
            </a:r>
            <a:br>
              <a:rPr lang="en-GB"/>
            </a:br>
            <a:endParaRPr/>
          </a:p>
        </p:txBody>
      </p:sp>
      <p:pic>
        <p:nvPicPr>
          <p:cNvPr id="308" name="Google Shape;308;p35"/>
          <p:cNvPicPr preferRelativeResize="0"/>
          <p:nvPr/>
        </p:nvPicPr>
        <p:blipFill>
          <a:blip r:embed="rId3">
            <a:alphaModFix/>
          </a:blip>
          <a:stretch>
            <a:fillRect/>
          </a:stretch>
        </p:blipFill>
        <p:spPr>
          <a:xfrm>
            <a:off x="5795100" y="1421675"/>
            <a:ext cx="2951500" cy="1079275"/>
          </a:xfrm>
          <a:prstGeom prst="rect">
            <a:avLst/>
          </a:prstGeom>
          <a:noFill/>
          <a:ln>
            <a:noFill/>
          </a:ln>
        </p:spPr>
      </p:pic>
      <p:sp>
        <p:nvSpPr>
          <p:cNvPr id="309" name="Google Shape;309;p35"/>
          <p:cNvSpPr txBox="1"/>
          <p:nvPr/>
        </p:nvSpPr>
        <p:spPr>
          <a:xfrm>
            <a:off x="4572000" y="572550"/>
            <a:ext cx="4521600" cy="7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M1 treated all columns as categorical and used OneHotEncoder for each column creating an </a:t>
            </a:r>
            <a:r>
              <a:rPr lang="en-GB" sz="1300">
                <a:solidFill>
                  <a:schemeClr val="accent1"/>
                </a:solidFill>
                <a:latin typeface="Lato"/>
                <a:ea typeface="Lato"/>
                <a:cs typeface="Lato"/>
                <a:sym typeface="Lato"/>
              </a:rPr>
              <a:t>extremely</a:t>
            </a:r>
            <a:r>
              <a:rPr lang="en-GB" sz="1300">
                <a:solidFill>
                  <a:schemeClr val="accent1"/>
                </a:solidFill>
                <a:latin typeface="Lato"/>
                <a:ea typeface="Lato"/>
                <a:cs typeface="Lato"/>
                <a:sym typeface="Lato"/>
              </a:rPr>
              <a:t> high number of parameters.</a:t>
            </a:r>
            <a:endParaRPr sz="1300">
              <a:solidFill>
                <a:schemeClr val="accent1"/>
              </a:solidFill>
              <a:latin typeface="Lato"/>
              <a:ea typeface="Lato"/>
              <a:cs typeface="Lato"/>
              <a:sym typeface="Lato"/>
            </a:endParaRPr>
          </a:p>
        </p:txBody>
      </p:sp>
      <p:pic>
        <p:nvPicPr>
          <p:cNvPr id="310" name="Google Shape;310;p35"/>
          <p:cNvPicPr preferRelativeResize="0"/>
          <p:nvPr/>
        </p:nvPicPr>
        <p:blipFill>
          <a:blip r:embed="rId4">
            <a:alphaModFix/>
          </a:blip>
          <a:stretch>
            <a:fillRect/>
          </a:stretch>
        </p:blipFill>
        <p:spPr>
          <a:xfrm>
            <a:off x="4304400" y="3658549"/>
            <a:ext cx="3147150" cy="1332975"/>
          </a:xfrm>
          <a:prstGeom prst="rect">
            <a:avLst/>
          </a:prstGeom>
          <a:noFill/>
          <a:ln>
            <a:noFill/>
          </a:ln>
        </p:spPr>
      </p:pic>
      <p:sp>
        <p:nvSpPr>
          <p:cNvPr id="311" name="Google Shape;311;p35"/>
          <p:cNvSpPr txBox="1"/>
          <p:nvPr/>
        </p:nvSpPr>
        <p:spPr>
          <a:xfrm>
            <a:off x="4304325" y="2833375"/>
            <a:ext cx="3147300" cy="94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M2 was changed to numerical input and had a high loss and low accuracy for both the Discriminator and the Generator </a:t>
            </a:r>
            <a:endParaRPr sz="130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6"/>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Generations cont.</a:t>
            </a:r>
            <a:endParaRPr/>
          </a:p>
        </p:txBody>
      </p:sp>
      <p:sp>
        <p:nvSpPr>
          <p:cNvPr id="317" name="Google Shape;317;p36"/>
          <p:cNvSpPr txBox="1"/>
          <p:nvPr>
            <p:ph idx="1" type="body"/>
          </p:nvPr>
        </p:nvSpPr>
        <p:spPr>
          <a:xfrm>
            <a:off x="721225" y="1865875"/>
            <a:ext cx="3300900" cy="25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M4 increased to 3 layers for the Generator and 2 for the discriminator. This model was plagued with an issue of </a:t>
            </a:r>
            <a:r>
              <a:rPr lang="en-GB"/>
              <a:t>destabilizing</a:t>
            </a:r>
            <a:r>
              <a:rPr lang="en-GB"/>
              <a:t> around 100-200 epochs and began to diverge, decreasing accuracy and increasing loss.</a:t>
            </a:r>
            <a:endParaRPr/>
          </a:p>
        </p:txBody>
      </p:sp>
      <p:sp>
        <p:nvSpPr>
          <p:cNvPr id="318" name="Google Shape;318;p36"/>
          <p:cNvSpPr txBox="1"/>
          <p:nvPr/>
        </p:nvSpPr>
        <p:spPr>
          <a:xfrm>
            <a:off x="4965800" y="3425700"/>
            <a:ext cx="3958800" cy="13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319" name="Google Shape;319;p36"/>
          <p:cNvSpPr txBox="1"/>
          <p:nvPr/>
        </p:nvSpPr>
        <p:spPr>
          <a:xfrm>
            <a:off x="5459400" y="1402200"/>
            <a:ext cx="3366600" cy="12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M7 was a form of a Wasserstein GAN in attempts to combat mode collapse that was present in some of the synthetically generated data. It’s discriminator and generator diverged and the idea had to be scrapped.</a:t>
            </a:r>
            <a:endParaRPr sz="1300">
              <a:solidFill>
                <a:schemeClr val="accent1"/>
              </a:solidFill>
              <a:latin typeface="Lato"/>
              <a:ea typeface="Lato"/>
              <a:cs typeface="Lato"/>
              <a:sym typeface="Lato"/>
            </a:endParaRPr>
          </a:p>
        </p:txBody>
      </p:sp>
      <p:pic>
        <p:nvPicPr>
          <p:cNvPr id="320" name="Google Shape;320;p36"/>
          <p:cNvPicPr preferRelativeResize="0"/>
          <p:nvPr/>
        </p:nvPicPr>
        <p:blipFill>
          <a:blip r:embed="rId3">
            <a:alphaModFix/>
          </a:blip>
          <a:stretch>
            <a:fillRect/>
          </a:stretch>
        </p:blipFill>
        <p:spPr>
          <a:xfrm>
            <a:off x="5459400" y="2929987"/>
            <a:ext cx="3465198" cy="1877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ctrTitle"/>
          </p:nvPr>
        </p:nvSpPr>
        <p:spPr>
          <a:xfrm>
            <a:off x="729450" y="1322450"/>
            <a:ext cx="7688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Our Mission</a:t>
            </a:r>
            <a:endParaRPr sz="3100"/>
          </a:p>
        </p:txBody>
      </p:sp>
      <p:sp>
        <p:nvSpPr>
          <p:cNvPr id="183" name="Google Shape;183;p19"/>
          <p:cNvSpPr txBox="1"/>
          <p:nvPr>
            <p:ph idx="1" type="subTitle"/>
          </p:nvPr>
        </p:nvSpPr>
        <p:spPr>
          <a:xfrm>
            <a:off x="727950" y="1962650"/>
            <a:ext cx="7688100" cy="15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1E1F22"/>
                </a:solidFill>
              </a:rPr>
              <a:t>In today's digital marketing landscape, the ability to precisely target advertisements is essential for maximizing user engagement and conversion rates. Our mission is to discovering useful information from data, leverage machine learning to analyze an extensive dataset, develop predictive models, and generate synthetic data to improve the accuracy and efficiency of ad targeting.</a:t>
            </a:r>
            <a:endParaRPr>
              <a:solidFill>
                <a:srgbClr val="1E1F2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 Model</a:t>
            </a:r>
            <a:endParaRPr/>
          </a:p>
        </p:txBody>
      </p:sp>
      <p:sp>
        <p:nvSpPr>
          <p:cNvPr id="326" name="Google Shape;326;p37"/>
          <p:cNvSpPr txBox="1"/>
          <p:nvPr>
            <p:ph idx="1" type="body"/>
          </p:nvPr>
        </p:nvSpPr>
        <p:spPr>
          <a:xfrm>
            <a:off x="721225" y="2013950"/>
            <a:ext cx="3300900" cy="236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final model that was resulted was a 2 layer GAN whos strength lied in the </a:t>
            </a:r>
            <a:r>
              <a:rPr lang="en-GB"/>
              <a:t>efficiency</a:t>
            </a:r>
            <a:r>
              <a:rPr lang="en-GB"/>
              <a:t>. It did not diverge and had small enough inputs to run over many epochs. After 1000 epochs it had a resulting loss of 3% on each model and 99.8% accuracy.</a:t>
            </a:r>
            <a:endParaRPr/>
          </a:p>
        </p:txBody>
      </p:sp>
      <p:pic>
        <p:nvPicPr>
          <p:cNvPr id="327" name="Google Shape;327;p37"/>
          <p:cNvPicPr preferRelativeResize="0"/>
          <p:nvPr/>
        </p:nvPicPr>
        <p:blipFill>
          <a:blip r:embed="rId3">
            <a:alphaModFix/>
          </a:blip>
          <a:stretch>
            <a:fillRect/>
          </a:stretch>
        </p:blipFill>
        <p:spPr>
          <a:xfrm>
            <a:off x="4373156" y="577549"/>
            <a:ext cx="4672144" cy="1122525"/>
          </a:xfrm>
          <a:prstGeom prst="rect">
            <a:avLst/>
          </a:prstGeom>
          <a:noFill/>
          <a:ln>
            <a:noFill/>
          </a:ln>
        </p:spPr>
      </p:pic>
      <p:pic>
        <p:nvPicPr>
          <p:cNvPr id="328" name="Google Shape;328;p37"/>
          <p:cNvPicPr preferRelativeResize="0"/>
          <p:nvPr/>
        </p:nvPicPr>
        <p:blipFill>
          <a:blip r:embed="rId4">
            <a:alphaModFix/>
          </a:blip>
          <a:stretch>
            <a:fillRect/>
          </a:stretch>
        </p:blipFill>
        <p:spPr>
          <a:xfrm>
            <a:off x="4373150" y="2289029"/>
            <a:ext cx="4672150" cy="1515272"/>
          </a:xfrm>
          <a:prstGeom prst="rect">
            <a:avLst/>
          </a:prstGeom>
          <a:noFill/>
          <a:ln>
            <a:noFill/>
          </a:ln>
        </p:spPr>
      </p:pic>
      <p:sp>
        <p:nvSpPr>
          <p:cNvPr id="329" name="Google Shape;329;p37"/>
          <p:cNvSpPr txBox="1"/>
          <p:nvPr/>
        </p:nvSpPr>
        <p:spPr>
          <a:xfrm>
            <a:off x="4441900" y="1695450"/>
            <a:ext cx="3948900" cy="6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Summary of Discriminator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GB" sz="1300">
                <a:solidFill>
                  <a:schemeClr val="accent1"/>
                </a:solidFill>
                <a:latin typeface="Lato"/>
                <a:ea typeface="Lato"/>
                <a:cs typeface="Lato"/>
                <a:sym typeface="Lato"/>
              </a:rPr>
              <a:t>and Generator (below)</a:t>
            </a:r>
            <a:endParaRPr sz="1300">
              <a:solidFill>
                <a:schemeClr val="accent1"/>
              </a:solidFill>
              <a:latin typeface="Lato"/>
              <a:ea typeface="Lato"/>
              <a:cs typeface="Lato"/>
              <a:sym typeface="Lato"/>
            </a:endParaRPr>
          </a:p>
        </p:txBody>
      </p:sp>
      <p:pic>
        <p:nvPicPr>
          <p:cNvPr id="330" name="Google Shape;330;p37"/>
          <p:cNvPicPr preferRelativeResize="0"/>
          <p:nvPr/>
        </p:nvPicPr>
        <p:blipFill>
          <a:blip r:embed="rId5">
            <a:alphaModFix/>
          </a:blip>
          <a:stretch>
            <a:fillRect/>
          </a:stretch>
        </p:blipFill>
        <p:spPr>
          <a:xfrm>
            <a:off x="251125" y="4003950"/>
            <a:ext cx="4081266" cy="1122525"/>
          </a:xfrm>
          <a:prstGeom prst="rect">
            <a:avLst/>
          </a:prstGeom>
          <a:noFill/>
          <a:ln>
            <a:noFill/>
          </a:ln>
        </p:spPr>
      </p:pic>
      <p:sp>
        <p:nvSpPr>
          <p:cNvPr id="331" name="Google Shape;331;p37"/>
          <p:cNvSpPr txBox="1"/>
          <p:nvPr/>
        </p:nvSpPr>
        <p:spPr>
          <a:xfrm>
            <a:off x="4441900" y="3964575"/>
            <a:ext cx="4672200" cy="10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Future improvements: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GB" sz="1300">
                <a:solidFill>
                  <a:schemeClr val="accent1"/>
                </a:solidFill>
                <a:latin typeface="Lato"/>
                <a:ea typeface="Lato"/>
                <a:cs typeface="Lato"/>
                <a:sym typeface="Lato"/>
              </a:rPr>
              <a:t>M4 had worse accuracy and loss but better data gen</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GB" sz="1300">
                <a:solidFill>
                  <a:schemeClr val="accent1"/>
                </a:solidFill>
                <a:latin typeface="Lato"/>
                <a:ea typeface="Lato"/>
                <a:cs typeface="Lato"/>
                <a:sym typeface="Lato"/>
              </a:rPr>
              <a:t>Also generate the non click data</a:t>
            </a:r>
            <a:endParaRPr sz="1300">
              <a:solidFill>
                <a:schemeClr val="accen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8"/>
          <p:cNvSpPr txBox="1"/>
          <p:nvPr>
            <p:ph type="title"/>
          </p:nvPr>
        </p:nvSpPr>
        <p:spPr>
          <a:xfrm>
            <a:off x="728354" y="1318650"/>
            <a:ext cx="35265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Real vs Synthetic</a:t>
            </a:r>
            <a:endParaRPr b="0"/>
          </a:p>
        </p:txBody>
      </p:sp>
      <p:pic>
        <p:nvPicPr>
          <p:cNvPr id="337" name="Google Shape;337;p38"/>
          <p:cNvPicPr preferRelativeResize="0"/>
          <p:nvPr/>
        </p:nvPicPr>
        <p:blipFill>
          <a:blip r:embed="rId3">
            <a:alphaModFix/>
          </a:blip>
          <a:stretch>
            <a:fillRect/>
          </a:stretch>
        </p:blipFill>
        <p:spPr>
          <a:xfrm>
            <a:off x="3228650" y="1864650"/>
            <a:ext cx="3274900" cy="2356675"/>
          </a:xfrm>
          <a:prstGeom prst="rect">
            <a:avLst/>
          </a:prstGeom>
          <a:noFill/>
          <a:ln>
            <a:noFill/>
          </a:ln>
        </p:spPr>
      </p:pic>
      <p:pic>
        <p:nvPicPr>
          <p:cNvPr id="338" name="Google Shape;338;p38"/>
          <p:cNvPicPr preferRelativeResize="0"/>
          <p:nvPr/>
        </p:nvPicPr>
        <p:blipFill>
          <a:blip r:embed="rId4">
            <a:alphaModFix/>
          </a:blip>
          <a:stretch>
            <a:fillRect/>
          </a:stretch>
        </p:blipFill>
        <p:spPr>
          <a:xfrm>
            <a:off x="685775" y="1878150"/>
            <a:ext cx="2542874" cy="2356675"/>
          </a:xfrm>
          <a:prstGeom prst="rect">
            <a:avLst/>
          </a:prstGeom>
          <a:noFill/>
          <a:ln>
            <a:noFill/>
          </a:ln>
        </p:spPr>
      </p:pic>
      <p:pic>
        <p:nvPicPr>
          <p:cNvPr id="339" name="Google Shape;339;p38"/>
          <p:cNvPicPr preferRelativeResize="0"/>
          <p:nvPr/>
        </p:nvPicPr>
        <p:blipFill>
          <a:blip r:embed="rId5">
            <a:alphaModFix/>
          </a:blip>
          <a:stretch>
            <a:fillRect/>
          </a:stretch>
        </p:blipFill>
        <p:spPr>
          <a:xfrm>
            <a:off x="6503550" y="1878150"/>
            <a:ext cx="2542874" cy="2343176"/>
          </a:xfrm>
          <a:prstGeom prst="rect">
            <a:avLst/>
          </a:prstGeom>
          <a:noFill/>
          <a:ln>
            <a:noFill/>
          </a:ln>
        </p:spPr>
      </p:pic>
      <p:sp>
        <p:nvSpPr>
          <p:cNvPr id="340" name="Google Shape;340;p38"/>
          <p:cNvSpPr txBox="1"/>
          <p:nvPr/>
        </p:nvSpPr>
        <p:spPr>
          <a:xfrm>
            <a:off x="358300" y="4148125"/>
            <a:ext cx="8476200" cy="12363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The synthetic data closely mirrors the real data across age groups, geographic distribution, and content preferences. </a:t>
            </a:r>
            <a:endParaRPr sz="1100">
              <a:solidFill>
                <a:schemeClr val="accent1"/>
              </a:solidFill>
              <a:latin typeface="Lato"/>
              <a:ea typeface="Lato"/>
              <a:cs typeface="Lato"/>
              <a:sym typeface="Lato"/>
            </a:endParaRPr>
          </a:p>
          <a:p>
            <a:pPr indent="0" lvl="0" marL="0" rtl="0" algn="l">
              <a:spcBef>
                <a:spcPts val="0"/>
              </a:spcBef>
              <a:spcAft>
                <a:spcPts val="0"/>
              </a:spcAft>
              <a:buNone/>
            </a:pPr>
            <a:r>
              <a:t/>
            </a:r>
            <a:endParaRPr sz="1100">
              <a:solidFill>
                <a:schemeClr val="accent1"/>
              </a:solidFill>
              <a:latin typeface="Lato"/>
              <a:ea typeface="Lato"/>
              <a:cs typeface="Lato"/>
              <a:sym typeface="Lato"/>
            </a:endParaRPr>
          </a:p>
          <a:p>
            <a:pPr indent="-298450" lvl="0" marL="457200" rtl="0" algn="l">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Age Groups: </a:t>
            </a:r>
            <a:r>
              <a:rPr lang="en-GB" sz="1100">
                <a:solidFill>
                  <a:schemeClr val="accent1"/>
                </a:solidFill>
                <a:latin typeface="Lato"/>
                <a:ea typeface="Lato"/>
                <a:cs typeface="Lato"/>
                <a:sym typeface="Lato"/>
              </a:rPr>
              <a:t>Synthetic data mean = 5.40, std dev = 1.93 vs. real data mean = 5.49, std dev = 2.19.</a:t>
            </a:r>
            <a:endParaRPr sz="1100">
              <a:solidFill>
                <a:schemeClr val="accent1"/>
              </a:solidFill>
              <a:latin typeface="Lato"/>
              <a:ea typeface="Lato"/>
              <a:cs typeface="Lato"/>
              <a:sym typeface="Lato"/>
            </a:endParaRPr>
          </a:p>
          <a:p>
            <a:pPr indent="-298450" lvl="0" marL="457200" rtl="0" algn="l">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Geographic Distribution (Residence):</a:t>
            </a:r>
            <a:r>
              <a:rPr lang="en-GB" sz="1100">
                <a:solidFill>
                  <a:schemeClr val="accent1"/>
                </a:solidFill>
                <a:latin typeface="Lato"/>
                <a:ea typeface="Lato"/>
                <a:cs typeface="Lato"/>
                <a:sym typeface="Lato"/>
              </a:rPr>
              <a:t> Synthetic data mean = 26.31, std dev = 9.33 vs. real data mean = 26.62, std dev = 9.37.</a:t>
            </a:r>
            <a:endParaRPr sz="1100">
              <a:solidFill>
                <a:schemeClr val="accent1"/>
              </a:solidFill>
              <a:latin typeface="Lato"/>
              <a:ea typeface="Lato"/>
              <a:cs typeface="Lato"/>
              <a:sym typeface="Lato"/>
            </a:endParaRPr>
          </a:p>
          <a:p>
            <a:pPr indent="-298450" lvl="0" marL="457200" rtl="0" algn="l">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Content Preferences (App Score): </a:t>
            </a:r>
            <a:r>
              <a:rPr lang="en-GB" sz="1100">
                <a:solidFill>
                  <a:schemeClr val="accent1"/>
                </a:solidFill>
                <a:latin typeface="Lato"/>
                <a:ea typeface="Lato"/>
                <a:cs typeface="Lato"/>
                <a:sym typeface="Lato"/>
              </a:rPr>
              <a:t>Synthetic data mean = 7.65, std dev = 1.85 vs. real data mean = 8.13, std dev = 3.90.</a:t>
            </a:r>
            <a:endParaRPr sz="1100">
              <a:solidFill>
                <a:schemeClr val="accent1"/>
              </a:solidFill>
              <a:latin typeface="Lato"/>
              <a:ea typeface="Lato"/>
              <a:cs typeface="Lato"/>
              <a:sym typeface="Lato"/>
            </a:endParaRPr>
          </a:p>
          <a:p>
            <a:pPr indent="0" lvl="0" marL="0" rtl="0" algn="l">
              <a:spcBef>
                <a:spcPts val="0"/>
              </a:spcBef>
              <a:spcAft>
                <a:spcPts val="0"/>
              </a:spcAft>
              <a:buNone/>
            </a:pPr>
            <a:r>
              <a:t/>
            </a:r>
            <a:endParaRPr sz="1100">
              <a:solidFill>
                <a:schemeClr val="accent1"/>
              </a:solidFill>
              <a:latin typeface="Lato"/>
              <a:ea typeface="Lato"/>
              <a:cs typeface="Lato"/>
              <a:sym typeface="Lato"/>
            </a:endParaRPr>
          </a:p>
        </p:txBody>
      </p:sp>
      <p:sp>
        <p:nvSpPr>
          <p:cNvPr id="341" name="Google Shape;341;p38"/>
          <p:cNvSpPr txBox="1"/>
          <p:nvPr/>
        </p:nvSpPr>
        <p:spPr>
          <a:xfrm>
            <a:off x="4952775" y="4148125"/>
            <a:ext cx="4305600" cy="11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accen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9"/>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Part 1:</a:t>
            </a:r>
            <a:br>
              <a:rPr lang="en-GB"/>
            </a:br>
            <a:r>
              <a:rPr lang="en-GB"/>
              <a:t>Data Security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1"/>
          <p:cNvSpPr txBox="1"/>
          <p:nvPr>
            <p:ph type="title"/>
          </p:nvPr>
        </p:nvSpPr>
        <p:spPr>
          <a:xfrm>
            <a:off x="110025" y="59197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Protecting Data in Use</a:t>
            </a:r>
            <a:endParaRPr/>
          </a:p>
        </p:txBody>
      </p:sp>
      <p:sp>
        <p:nvSpPr>
          <p:cNvPr id="194" name="Google Shape;194;p21"/>
          <p:cNvSpPr txBox="1"/>
          <p:nvPr>
            <p:ph idx="1" type="body"/>
          </p:nvPr>
        </p:nvSpPr>
        <p:spPr>
          <a:xfrm>
            <a:off x="110025" y="1626375"/>
            <a:ext cx="4717800" cy="34497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b="1" lang="en-GB" sz="1100"/>
              <a:t>Confidential Computing - </a:t>
            </a:r>
            <a:r>
              <a:rPr lang="en-GB" sz="1100"/>
              <a:t>Currently, there is a vast array of methods to protect data in storage or at rest, but there remains a gap when it comes to protect data in use. Our goal is to navigate an application of confidential computing in a multi-party data sharing scenario.</a:t>
            </a:r>
            <a:r>
              <a:rPr lang="en-GB" sz="1100"/>
              <a:t>          </a:t>
            </a:r>
            <a:endParaRPr sz="1100"/>
          </a:p>
          <a:p>
            <a:pPr indent="0" lvl="0" marL="0" rtl="0" algn="l">
              <a:spcBef>
                <a:spcPts val="1600"/>
              </a:spcBef>
              <a:spcAft>
                <a:spcPts val="0"/>
              </a:spcAft>
              <a:buNone/>
            </a:pPr>
            <a:r>
              <a:rPr b="1" lang="en-GB" sz="1100"/>
              <a:t>Go</a:t>
            </a:r>
            <a:r>
              <a:rPr b="1" lang="en-GB" sz="1100"/>
              <a:t>als - </a:t>
            </a:r>
            <a:r>
              <a:rPr lang="en-GB" sz="1100"/>
              <a:t>Protect data in use by ensuring the confidentiality and integrity of the code and the environment</a:t>
            </a:r>
            <a:endParaRPr sz="1100"/>
          </a:p>
          <a:p>
            <a:pPr indent="0" lvl="0" marL="0" rtl="0" algn="l">
              <a:spcBef>
                <a:spcPts val="1600"/>
              </a:spcBef>
              <a:spcAft>
                <a:spcPts val="0"/>
              </a:spcAft>
              <a:buNone/>
            </a:pPr>
            <a:r>
              <a:rPr b="1" lang="en-GB" sz="1100"/>
              <a:t>Purpose - </a:t>
            </a:r>
            <a:r>
              <a:rPr lang="en-GB" sz="1100"/>
              <a:t>To provide a secure and </a:t>
            </a:r>
            <a:r>
              <a:rPr lang="en-GB" sz="1100"/>
              <a:t>confidential</a:t>
            </a:r>
            <a:r>
              <a:rPr lang="en-GB" sz="1100"/>
              <a:t> data sharing platform. In this case, the platform will allow for publishers and advertisers to confidentially combine their data together to extract machine learning insights without having their customer data leaked to the other party or accessed by malicious actors </a:t>
            </a:r>
            <a:endParaRPr sz="1100"/>
          </a:p>
          <a:p>
            <a:pPr indent="0" lvl="0" marL="0" rtl="0" algn="l">
              <a:spcBef>
                <a:spcPts val="1600"/>
              </a:spcBef>
              <a:spcAft>
                <a:spcPts val="1600"/>
              </a:spcAft>
              <a:buNone/>
            </a:pPr>
            <a:r>
              <a:t/>
            </a:r>
            <a:endParaRPr sz="1100"/>
          </a:p>
        </p:txBody>
      </p:sp>
      <p:pic>
        <p:nvPicPr>
          <p:cNvPr id="195" name="Google Shape;195;p21"/>
          <p:cNvPicPr preferRelativeResize="0"/>
          <p:nvPr/>
        </p:nvPicPr>
        <p:blipFill>
          <a:blip r:embed="rId3">
            <a:alphaModFix/>
          </a:blip>
          <a:stretch>
            <a:fillRect/>
          </a:stretch>
        </p:blipFill>
        <p:spPr>
          <a:xfrm>
            <a:off x="4971600" y="995287"/>
            <a:ext cx="4073575" cy="1709825"/>
          </a:xfrm>
          <a:prstGeom prst="rect">
            <a:avLst/>
          </a:prstGeom>
          <a:noFill/>
          <a:ln>
            <a:noFill/>
          </a:ln>
        </p:spPr>
      </p:pic>
      <p:pic>
        <p:nvPicPr>
          <p:cNvPr id="196" name="Google Shape;196;p21"/>
          <p:cNvPicPr preferRelativeResize="0"/>
          <p:nvPr/>
        </p:nvPicPr>
        <p:blipFill>
          <a:blip r:embed="rId4">
            <a:alphaModFix/>
          </a:blip>
          <a:stretch>
            <a:fillRect/>
          </a:stretch>
        </p:blipFill>
        <p:spPr>
          <a:xfrm>
            <a:off x="4971600" y="2705112"/>
            <a:ext cx="3811760" cy="213358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idx="1" type="body"/>
          </p:nvPr>
        </p:nvSpPr>
        <p:spPr>
          <a:xfrm>
            <a:off x="110025" y="1293850"/>
            <a:ext cx="5809200" cy="326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Resources/Technologies</a:t>
            </a:r>
            <a:endParaRPr b="1" sz="1100"/>
          </a:p>
          <a:p>
            <a:pPr indent="-298450" lvl="0" marL="457200" rtl="0" algn="l">
              <a:spcBef>
                <a:spcPts val="1600"/>
              </a:spcBef>
              <a:spcAft>
                <a:spcPts val="0"/>
              </a:spcAft>
              <a:buSzPts val="1100"/>
              <a:buChar char="●"/>
            </a:pPr>
            <a:r>
              <a:rPr b="1" lang="en-GB" sz="1100"/>
              <a:t>Azure Confidential VM - </a:t>
            </a:r>
            <a:r>
              <a:rPr lang="en-GB" sz="1100"/>
              <a:t>Provides a secure Ubuntu environment to run operations. Azure Confidential VMs </a:t>
            </a:r>
            <a:r>
              <a:rPr lang="en-GB" sz="1100"/>
              <a:t>provide numerous security benefits such as Intel TDX and TPM capabilities, isolation and data confidentiality.  Also Azure products allow for immense scalability.</a:t>
            </a:r>
            <a:endParaRPr sz="1100"/>
          </a:p>
          <a:p>
            <a:pPr indent="-298450" lvl="0" marL="457200" rtl="0" algn="l">
              <a:spcBef>
                <a:spcPts val="0"/>
              </a:spcBef>
              <a:spcAft>
                <a:spcPts val="0"/>
              </a:spcAft>
              <a:buSzPts val="1100"/>
              <a:buChar char="●"/>
            </a:pPr>
            <a:r>
              <a:rPr b="1" lang="en-GB" sz="1100"/>
              <a:t>tpm2-tools library - </a:t>
            </a:r>
            <a:r>
              <a:rPr lang="en-GB" sz="1100"/>
              <a:t>Allows for attestation utilizing the TPM. Can create endorsement keys to attest for the TPM itself and an attestation key to attest for the evidence. Also provides tools aiding with the modification and evaluation of PCR values and quote creation and verification</a:t>
            </a:r>
            <a:endParaRPr sz="1100"/>
          </a:p>
          <a:p>
            <a:pPr indent="-298450" lvl="0" marL="457200" rtl="0" algn="l">
              <a:spcBef>
                <a:spcPts val="0"/>
              </a:spcBef>
              <a:spcAft>
                <a:spcPts val="0"/>
              </a:spcAft>
              <a:buSzPts val="1100"/>
              <a:buChar char="●"/>
            </a:pPr>
            <a:r>
              <a:rPr b="1" lang="en-GB" sz="1100"/>
              <a:t>Azure Key Vault - </a:t>
            </a:r>
            <a:r>
              <a:rPr lang="en-GB" sz="1100"/>
              <a:t>Provides a safe remote server to store keys. Can </a:t>
            </a:r>
            <a:r>
              <a:rPr lang="en-GB" sz="1100"/>
              <a:t>securely</a:t>
            </a:r>
            <a:r>
              <a:rPr lang="en-GB" sz="1100"/>
              <a:t> transport these keys through the Amazon CLI as they utilize TLS.</a:t>
            </a:r>
            <a:endParaRPr sz="1100"/>
          </a:p>
          <a:p>
            <a:pPr indent="-298450" lvl="0" marL="457200" rtl="0" algn="l">
              <a:spcBef>
                <a:spcPts val="0"/>
              </a:spcBef>
              <a:spcAft>
                <a:spcPts val="0"/>
              </a:spcAft>
              <a:buSzPts val="1100"/>
              <a:buChar char="●"/>
            </a:pPr>
            <a:r>
              <a:rPr b="1" lang="en-GB" sz="1100"/>
              <a:t>Azure Storage Containers - </a:t>
            </a:r>
            <a:r>
              <a:rPr lang="en-GB" sz="1100"/>
              <a:t>Allows easy and secure  transfer of files between confidential VMs. Easily scalable storage</a:t>
            </a:r>
            <a:endParaRPr sz="1100"/>
          </a:p>
          <a:p>
            <a:pPr indent="0" lvl="0" marL="0" rtl="0" algn="l">
              <a:spcBef>
                <a:spcPts val="1600"/>
              </a:spcBef>
              <a:spcAft>
                <a:spcPts val="0"/>
              </a:spcAft>
              <a:buNone/>
            </a:pPr>
            <a:r>
              <a:rPr b="1" lang="en-GB" sz="1100"/>
              <a:t>Implementation - </a:t>
            </a:r>
            <a:r>
              <a:rPr lang="en-GB" sz="1100"/>
              <a:t>Please see the markup file in this GitHub Repository for an in depth explanation of the implementation described above </a:t>
            </a:r>
            <a:r>
              <a:rPr lang="en-GB" sz="1100" u="sng">
                <a:solidFill>
                  <a:schemeClr val="hlink"/>
                </a:solidFill>
                <a:hlinkClick r:id="rId3"/>
              </a:rPr>
              <a:t>https://github.com/ChloeHouvardas/CC-TPM-Attestation/blob/main/instructionsRoundTwo.md</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sp>
        <p:nvSpPr>
          <p:cNvPr id="202" name="Google Shape;202;p22"/>
          <p:cNvSpPr txBox="1"/>
          <p:nvPr>
            <p:ph type="title"/>
          </p:nvPr>
        </p:nvSpPr>
        <p:spPr>
          <a:xfrm>
            <a:off x="110025" y="591975"/>
            <a:ext cx="3893400" cy="52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Analysis </a:t>
            </a:r>
            <a:endParaRPr/>
          </a:p>
        </p:txBody>
      </p:sp>
      <p:pic>
        <p:nvPicPr>
          <p:cNvPr id="203" name="Google Shape;203;p22"/>
          <p:cNvPicPr preferRelativeResize="0"/>
          <p:nvPr/>
        </p:nvPicPr>
        <p:blipFill>
          <a:blip r:embed="rId4">
            <a:alphaModFix/>
          </a:blip>
          <a:stretch>
            <a:fillRect/>
          </a:stretch>
        </p:blipFill>
        <p:spPr>
          <a:xfrm>
            <a:off x="6066640" y="893012"/>
            <a:ext cx="2869010" cy="1693675"/>
          </a:xfrm>
          <a:prstGeom prst="rect">
            <a:avLst/>
          </a:prstGeom>
          <a:noFill/>
          <a:ln>
            <a:noFill/>
          </a:ln>
        </p:spPr>
      </p:pic>
      <p:sp>
        <p:nvSpPr>
          <p:cNvPr id="204" name="Google Shape;204;p22"/>
          <p:cNvSpPr txBox="1"/>
          <p:nvPr/>
        </p:nvSpPr>
        <p:spPr>
          <a:xfrm>
            <a:off x="6150450" y="2783463"/>
            <a:ext cx="2785200" cy="31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chemeClr val="accent1"/>
                </a:solidFill>
                <a:latin typeface="Lato"/>
                <a:ea typeface="Lato"/>
                <a:cs typeface="Lato"/>
                <a:sym typeface="Lato"/>
              </a:rPr>
              <a:t>Intel TDX Utilized by Azure’s Confidential VMs</a:t>
            </a:r>
            <a:endParaRPr sz="1000">
              <a:solidFill>
                <a:schemeClr val="accent1"/>
              </a:solidFill>
              <a:latin typeface="Lato"/>
              <a:ea typeface="Lato"/>
              <a:cs typeface="Lato"/>
              <a:sym typeface="Lato"/>
            </a:endParaRPr>
          </a:p>
        </p:txBody>
      </p:sp>
      <p:pic>
        <p:nvPicPr>
          <p:cNvPr id="205" name="Google Shape;205;p22"/>
          <p:cNvPicPr preferRelativeResize="0"/>
          <p:nvPr/>
        </p:nvPicPr>
        <p:blipFill>
          <a:blip r:embed="rId5">
            <a:alphaModFix/>
          </a:blip>
          <a:stretch>
            <a:fillRect/>
          </a:stretch>
        </p:blipFill>
        <p:spPr>
          <a:xfrm>
            <a:off x="5862575" y="3299175"/>
            <a:ext cx="3277144" cy="1313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0" y="492150"/>
            <a:ext cx="6024300" cy="1381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Technical Implementation Steps</a:t>
            </a:r>
            <a:endParaRPr/>
          </a:p>
        </p:txBody>
      </p:sp>
      <p:sp>
        <p:nvSpPr>
          <p:cNvPr id="211" name="Google Shape;211;p23"/>
          <p:cNvSpPr txBox="1"/>
          <p:nvPr>
            <p:ph idx="1" type="body"/>
          </p:nvPr>
        </p:nvSpPr>
        <p:spPr>
          <a:xfrm>
            <a:off x="0" y="1338625"/>
            <a:ext cx="6142500" cy="380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arenR"/>
            </a:pPr>
            <a:r>
              <a:rPr lang="en-GB" sz="1200"/>
              <a:t>Setup Azure Confidential VMs (one for TEE one for remote attestation server</a:t>
            </a:r>
            <a:endParaRPr sz="1200"/>
          </a:p>
          <a:p>
            <a:pPr indent="-304800" lvl="0" marL="457200" rtl="0" algn="l">
              <a:spcBef>
                <a:spcPts val="0"/>
              </a:spcBef>
              <a:spcAft>
                <a:spcPts val="0"/>
              </a:spcAft>
              <a:buSzPts val="1200"/>
              <a:buAutoNum type="arabicParenR"/>
            </a:pPr>
            <a:r>
              <a:rPr lang="en-GB" sz="1200"/>
              <a:t>Download tpm2-tools on both VM</a:t>
            </a:r>
            <a:endParaRPr sz="1200"/>
          </a:p>
          <a:p>
            <a:pPr indent="-304800" lvl="0" marL="457200" rtl="0" algn="l">
              <a:spcBef>
                <a:spcPts val="0"/>
              </a:spcBef>
              <a:spcAft>
                <a:spcPts val="0"/>
              </a:spcAft>
              <a:buSzPts val="1200"/>
              <a:buAutoNum type="arabicParenR"/>
            </a:pPr>
            <a:r>
              <a:rPr lang="en-GB" sz="1200"/>
              <a:t>Send Encrypted Resources to TEE (via scp)</a:t>
            </a:r>
            <a:endParaRPr sz="1200"/>
          </a:p>
          <a:p>
            <a:pPr indent="-304800" lvl="0" marL="457200" rtl="0" algn="l">
              <a:spcBef>
                <a:spcPts val="0"/>
              </a:spcBef>
              <a:spcAft>
                <a:spcPts val="0"/>
              </a:spcAft>
              <a:buSzPts val="1200"/>
              <a:buAutoNum type="arabicParenR"/>
            </a:pPr>
            <a:r>
              <a:rPr lang="en-GB" sz="1200"/>
              <a:t>Create endorsement key (verifies root of trust) and use it to make attestation key</a:t>
            </a:r>
            <a:endParaRPr sz="1200"/>
          </a:p>
          <a:p>
            <a:pPr indent="-304800" lvl="0" marL="457200" rtl="0" algn="l">
              <a:spcBef>
                <a:spcPts val="0"/>
              </a:spcBef>
              <a:spcAft>
                <a:spcPts val="0"/>
              </a:spcAft>
              <a:buSzPts val="1200"/>
              <a:buAutoNum type="arabicParenR"/>
            </a:pPr>
            <a:r>
              <a:rPr lang="en-GB" sz="1200"/>
              <a:t>Collect evidence</a:t>
            </a:r>
            <a:endParaRPr sz="1200"/>
          </a:p>
          <a:p>
            <a:pPr indent="-292100" lvl="1" marL="914400" rtl="0" algn="l">
              <a:spcBef>
                <a:spcPts val="0"/>
              </a:spcBef>
              <a:spcAft>
                <a:spcPts val="0"/>
              </a:spcAft>
              <a:buSzPts val="1000"/>
              <a:buAutoNum type="alphaLcParenR"/>
            </a:pPr>
            <a:r>
              <a:rPr lang="en-GB" sz="1000"/>
              <a:t>Calculate hash for code and data</a:t>
            </a:r>
            <a:endParaRPr sz="1000"/>
          </a:p>
          <a:p>
            <a:pPr indent="-292100" lvl="1" marL="914400" rtl="0" algn="l">
              <a:spcBef>
                <a:spcPts val="0"/>
              </a:spcBef>
              <a:spcAft>
                <a:spcPts val="0"/>
              </a:spcAft>
              <a:buSzPts val="1000"/>
              <a:buAutoNum type="alphaLcParenR"/>
            </a:pPr>
            <a:r>
              <a:rPr lang="en-GB" sz="1000"/>
              <a:t>Entend to PCR</a:t>
            </a:r>
            <a:endParaRPr sz="1000"/>
          </a:p>
          <a:p>
            <a:pPr indent="-292100" lvl="1" marL="914400" rtl="0" algn="l">
              <a:spcBef>
                <a:spcPts val="0"/>
              </a:spcBef>
              <a:spcAft>
                <a:spcPts val="0"/>
              </a:spcAft>
              <a:buSzPts val="1000"/>
              <a:buAutoNum type="alphaLcParenR"/>
            </a:pPr>
            <a:r>
              <a:rPr lang="en-GB" sz="1000"/>
              <a:t>Create quote</a:t>
            </a:r>
            <a:endParaRPr sz="1000"/>
          </a:p>
          <a:p>
            <a:pPr indent="-292100" lvl="1" marL="914400" rtl="0" algn="l">
              <a:spcBef>
                <a:spcPts val="0"/>
              </a:spcBef>
              <a:spcAft>
                <a:spcPts val="0"/>
              </a:spcAft>
              <a:buSzPts val="1000"/>
              <a:buAutoNum type="alphaLcParenR"/>
            </a:pPr>
            <a:r>
              <a:rPr lang="en-GB" sz="1000"/>
              <a:t>Send quote to remote attestation server VM  using azure storage</a:t>
            </a:r>
            <a:endParaRPr sz="1000"/>
          </a:p>
          <a:p>
            <a:pPr indent="-304800" lvl="0" marL="457200" rtl="0" algn="l">
              <a:spcBef>
                <a:spcPts val="0"/>
              </a:spcBef>
              <a:spcAft>
                <a:spcPts val="0"/>
              </a:spcAft>
              <a:buSzPts val="1200"/>
              <a:buAutoNum type="arabicParenR"/>
            </a:pPr>
            <a:r>
              <a:rPr lang="en-GB" sz="1200"/>
              <a:t>Verify quote</a:t>
            </a:r>
            <a:endParaRPr sz="1200"/>
          </a:p>
          <a:p>
            <a:pPr indent="-292100" lvl="1" marL="914400" rtl="0" algn="l">
              <a:spcBef>
                <a:spcPts val="0"/>
              </a:spcBef>
              <a:spcAft>
                <a:spcPts val="0"/>
              </a:spcAft>
              <a:buSzPts val="1000"/>
              <a:buAutoNum type="alphaLcParenR"/>
            </a:pPr>
            <a:r>
              <a:rPr lang="en-GB" sz="1000"/>
              <a:t>Switch to attestation server VM</a:t>
            </a:r>
            <a:endParaRPr sz="1000"/>
          </a:p>
          <a:p>
            <a:pPr indent="-292100" lvl="1" marL="914400" rtl="0" algn="l">
              <a:spcBef>
                <a:spcPts val="0"/>
              </a:spcBef>
              <a:spcAft>
                <a:spcPts val="0"/>
              </a:spcAft>
              <a:buSzPts val="1000"/>
              <a:buAutoNum type="alphaLcParenR"/>
            </a:pPr>
            <a:r>
              <a:rPr lang="en-GB" sz="1000"/>
              <a:t>Download quote from azure storage</a:t>
            </a:r>
            <a:endParaRPr sz="1000"/>
          </a:p>
          <a:p>
            <a:pPr indent="-292100" lvl="1" marL="914400" rtl="0" algn="l">
              <a:spcBef>
                <a:spcPts val="0"/>
              </a:spcBef>
              <a:spcAft>
                <a:spcPts val="0"/>
              </a:spcAft>
              <a:buSzPts val="1000"/>
              <a:buAutoNum type="alphaLcParenR"/>
            </a:pPr>
            <a:r>
              <a:rPr lang="en-GB" sz="1000"/>
              <a:t>checkquote</a:t>
            </a:r>
            <a:endParaRPr sz="1000"/>
          </a:p>
          <a:p>
            <a:pPr indent="-292100" lvl="1" marL="914400" rtl="0" algn="l">
              <a:spcBef>
                <a:spcPts val="0"/>
              </a:spcBef>
              <a:spcAft>
                <a:spcPts val="0"/>
              </a:spcAft>
              <a:buSzPts val="1000"/>
              <a:buAutoNum type="alphaLcParenR"/>
            </a:pPr>
            <a:r>
              <a:rPr lang="en-GB" sz="1000"/>
              <a:t>If valid, send decryption key to TEE</a:t>
            </a:r>
            <a:endParaRPr sz="1000"/>
          </a:p>
          <a:p>
            <a:pPr indent="-304800" lvl="0" marL="457200" rtl="0" algn="l">
              <a:spcBef>
                <a:spcPts val="0"/>
              </a:spcBef>
              <a:spcAft>
                <a:spcPts val="0"/>
              </a:spcAft>
              <a:buSzPts val="1200"/>
              <a:buAutoNum type="arabicParenR"/>
            </a:pPr>
            <a:r>
              <a:rPr lang="en-GB" sz="1200"/>
              <a:t>Decrypt data, run models</a:t>
            </a:r>
            <a:endParaRPr sz="1200"/>
          </a:p>
          <a:p>
            <a:pPr indent="-292100" lvl="1" marL="914400" rtl="0" algn="l">
              <a:spcBef>
                <a:spcPts val="0"/>
              </a:spcBef>
              <a:spcAft>
                <a:spcPts val="0"/>
              </a:spcAft>
              <a:buSzPts val="1000"/>
              <a:buAutoNum type="alphaLcParenR"/>
            </a:pPr>
            <a:r>
              <a:rPr lang="en-GB" sz="1000"/>
              <a:t>Use the decryption key and the decrypt.py script to decrypt data</a:t>
            </a:r>
            <a:endParaRPr sz="1000"/>
          </a:p>
          <a:p>
            <a:pPr indent="-292100" lvl="1" marL="914400" rtl="0" algn="l">
              <a:spcBef>
                <a:spcPts val="0"/>
              </a:spcBef>
              <a:spcAft>
                <a:spcPts val="0"/>
              </a:spcAft>
              <a:buSzPts val="1000"/>
              <a:buAutoNum type="alphaLcParenR"/>
            </a:pPr>
            <a:r>
              <a:rPr lang="en-GB" sz="1000"/>
              <a:t>Run models on data</a:t>
            </a:r>
            <a:endParaRPr sz="1000"/>
          </a:p>
          <a:p>
            <a:pPr indent="-292100" lvl="1" marL="914400" rtl="0" algn="l">
              <a:spcBef>
                <a:spcPts val="0"/>
              </a:spcBef>
              <a:spcAft>
                <a:spcPts val="0"/>
              </a:spcAft>
              <a:buSzPts val="1000"/>
              <a:buAutoNum type="alphaLcParenR"/>
            </a:pPr>
            <a:r>
              <a:rPr lang="en-GB" sz="1000"/>
              <a:t>Output insights and synthetic data</a:t>
            </a:r>
            <a:endParaRPr sz="1000"/>
          </a:p>
          <a:p>
            <a:pPr indent="-292100" lvl="1" marL="914400" rtl="0" algn="l">
              <a:spcBef>
                <a:spcPts val="0"/>
              </a:spcBef>
              <a:spcAft>
                <a:spcPts val="0"/>
              </a:spcAft>
              <a:buSzPts val="1000"/>
              <a:buAutoNum type="alphaLcParenR"/>
            </a:pPr>
            <a:r>
              <a:rPr lang="en-GB" sz="1000"/>
              <a:t>Encrypt data</a:t>
            </a:r>
            <a:endParaRPr sz="1000"/>
          </a:p>
        </p:txBody>
      </p:sp>
      <p:pic>
        <p:nvPicPr>
          <p:cNvPr id="212" name="Google Shape;212;p23"/>
          <p:cNvPicPr preferRelativeResize="0"/>
          <p:nvPr/>
        </p:nvPicPr>
        <p:blipFill>
          <a:blip r:embed="rId3">
            <a:alphaModFix/>
          </a:blip>
          <a:stretch>
            <a:fillRect/>
          </a:stretch>
        </p:blipFill>
        <p:spPr>
          <a:xfrm>
            <a:off x="6321000" y="633611"/>
            <a:ext cx="2410875" cy="2146883"/>
          </a:xfrm>
          <a:prstGeom prst="rect">
            <a:avLst/>
          </a:prstGeom>
          <a:noFill/>
          <a:ln>
            <a:noFill/>
          </a:ln>
        </p:spPr>
      </p:pic>
      <p:pic>
        <p:nvPicPr>
          <p:cNvPr id="213" name="Google Shape;213;p23"/>
          <p:cNvPicPr preferRelativeResize="0"/>
          <p:nvPr/>
        </p:nvPicPr>
        <p:blipFill>
          <a:blip r:embed="rId4">
            <a:alphaModFix/>
          </a:blip>
          <a:stretch>
            <a:fillRect/>
          </a:stretch>
        </p:blipFill>
        <p:spPr>
          <a:xfrm>
            <a:off x="6321000" y="2830075"/>
            <a:ext cx="2410875" cy="1706575"/>
          </a:xfrm>
          <a:prstGeom prst="rect">
            <a:avLst/>
          </a:prstGeom>
          <a:noFill/>
          <a:ln>
            <a:noFill/>
          </a:ln>
        </p:spPr>
      </p:pic>
      <p:pic>
        <p:nvPicPr>
          <p:cNvPr id="214" name="Google Shape;214;p23"/>
          <p:cNvPicPr preferRelativeResize="0"/>
          <p:nvPr/>
        </p:nvPicPr>
        <p:blipFill>
          <a:blip r:embed="rId5">
            <a:alphaModFix/>
          </a:blip>
          <a:stretch>
            <a:fillRect/>
          </a:stretch>
        </p:blipFill>
        <p:spPr>
          <a:xfrm>
            <a:off x="2382200" y="4863250"/>
            <a:ext cx="6585274" cy="18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729450" y="2056375"/>
            <a:ext cx="57183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Part 2 Task 1:</a:t>
            </a:r>
            <a:br>
              <a:rPr lang="en-GB"/>
            </a:br>
            <a:r>
              <a:rPr lang="en-GB"/>
              <a:t>Data visualization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5"/>
          <p:cNvSpPr txBox="1"/>
          <p:nvPr>
            <p:ph type="title"/>
          </p:nvPr>
        </p:nvSpPr>
        <p:spPr>
          <a:xfrm>
            <a:off x="727650" y="559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Visualisations </a:t>
            </a:r>
            <a:endParaRPr/>
          </a:p>
          <a:p>
            <a:pPr indent="0" lvl="0" marL="0" rtl="0" algn="l">
              <a:spcBef>
                <a:spcPts val="0"/>
              </a:spcBef>
              <a:spcAft>
                <a:spcPts val="0"/>
              </a:spcAft>
              <a:buNone/>
            </a:pPr>
            <a:r>
              <a:t/>
            </a:r>
            <a:endParaRPr/>
          </a:p>
        </p:txBody>
      </p:sp>
      <p:sp>
        <p:nvSpPr>
          <p:cNvPr id="225" name="Google Shape;225;p25"/>
          <p:cNvSpPr txBox="1"/>
          <p:nvPr/>
        </p:nvSpPr>
        <p:spPr>
          <a:xfrm>
            <a:off x="840100" y="3842275"/>
            <a:ext cx="7638000" cy="10887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The age group distribution for users who clicked on ads shows that the most responsive groups are Age Group 3 (21.4%), Age Group 5 (19.4%), Age Group 7 (17.7%), and Age Group 8 (16.3%). </a:t>
            </a:r>
            <a:endParaRPr sz="1100">
              <a:solidFill>
                <a:schemeClr val="accent1"/>
              </a:solidFill>
              <a:latin typeface="Lato"/>
              <a:ea typeface="Lato"/>
              <a:cs typeface="Lato"/>
              <a:sym typeface="Lato"/>
            </a:endParaRPr>
          </a:p>
          <a:p>
            <a:pPr indent="0" lvl="0" marL="0" rtl="0" algn="l">
              <a:spcBef>
                <a:spcPts val="0"/>
              </a:spcBef>
              <a:spcAft>
                <a:spcPts val="0"/>
              </a:spcAft>
              <a:buNone/>
            </a:pPr>
            <a:r>
              <a:t/>
            </a:r>
            <a:endParaRPr sz="1100">
              <a:solidFill>
                <a:schemeClr val="accent1"/>
              </a:solidFill>
              <a:latin typeface="Lato"/>
              <a:ea typeface="Lato"/>
              <a:cs typeface="Lato"/>
              <a:sym typeface="Lato"/>
            </a:endParaRPr>
          </a:p>
          <a:p>
            <a:pPr indent="-298450" lvl="0" marL="457200" rtl="0" algn="l">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This suggests that advertisements should be primarily targeted towards these age groups to maximize engagement. By focusing on the most responsive age groups, ad agencies can enhance the effectiveness of their campaigns and achieve better conversion rates.</a:t>
            </a:r>
            <a:endParaRPr sz="1100">
              <a:solidFill>
                <a:schemeClr val="accent1"/>
              </a:solidFill>
              <a:latin typeface="Lato"/>
              <a:ea typeface="Lato"/>
              <a:cs typeface="Lato"/>
              <a:sym typeface="Lato"/>
            </a:endParaRPr>
          </a:p>
          <a:p>
            <a:pPr indent="0" lvl="0" marL="0" rtl="0" algn="l">
              <a:spcBef>
                <a:spcPts val="0"/>
              </a:spcBef>
              <a:spcAft>
                <a:spcPts val="0"/>
              </a:spcAft>
              <a:buNone/>
            </a:pPr>
            <a:r>
              <a:t/>
            </a:r>
            <a:endParaRPr sz="1100">
              <a:solidFill>
                <a:schemeClr val="accent1"/>
              </a:solidFill>
              <a:latin typeface="Lato"/>
              <a:ea typeface="Lato"/>
              <a:cs typeface="Lato"/>
              <a:sym typeface="Lato"/>
            </a:endParaRPr>
          </a:p>
        </p:txBody>
      </p:sp>
      <p:sp>
        <p:nvSpPr>
          <p:cNvPr id="226" name="Google Shape;226;p25"/>
          <p:cNvSpPr txBox="1"/>
          <p:nvPr/>
        </p:nvSpPr>
        <p:spPr>
          <a:xfrm>
            <a:off x="358300" y="1296900"/>
            <a:ext cx="479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latin typeface="Lato"/>
                <a:ea typeface="Lato"/>
                <a:cs typeface="Lato"/>
                <a:sym typeface="Lato"/>
              </a:rPr>
              <a:t>Age Group Distribution</a:t>
            </a:r>
            <a:endParaRPr b="1" sz="1100">
              <a:latin typeface="Lato"/>
              <a:ea typeface="Lato"/>
              <a:cs typeface="Lato"/>
              <a:sym typeface="Lato"/>
            </a:endParaRPr>
          </a:p>
        </p:txBody>
      </p:sp>
      <p:pic>
        <p:nvPicPr>
          <p:cNvPr id="227" name="Google Shape;227;p25"/>
          <p:cNvPicPr preferRelativeResize="0"/>
          <p:nvPr/>
        </p:nvPicPr>
        <p:blipFill>
          <a:blip r:embed="rId3">
            <a:alphaModFix/>
          </a:blip>
          <a:stretch>
            <a:fillRect/>
          </a:stretch>
        </p:blipFill>
        <p:spPr>
          <a:xfrm>
            <a:off x="840100" y="1544950"/>
            <a:ext cx="3828876" cy="2412900"/>
          </a:xfrm>
          <a:prstGeom prst="rect">
            <a:avLst/>
          </a:prstGeom>
          <a:noFill/>
          <a:ln>
            <a:noFill/>
          </a:ln>
        </p:spPr>
      </p:pic>
      <p:pic>
        <p:nvPicPr>
          <p:cNvPr id="228" name="Google Shape;228;p25"/>
          <p:cNvPicPr preferRelativeResize="0"/>
          <p:nvPr/>
        </p:nvPicPr>
        <p:blipFill>
          <a:blip r:embed="rId4">
            <a:alphaModFix/>
          </a:blip>
          <a:stretch>
            <a:fillRect/>
          </a:stretch>
        </p:blipFill>
        <p:spPr>
          <a:xfrm>
            <a:off x="4791108" y="1544950"/>
            <a:ext cx="3731793" cy="241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type="title"/>
          </p:nvPr>
        </p:nvSpPr>
        <p:spPr>
          <a:xfrm>
            <a:off x="727650" y="559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Visualisations </a:t>
            </a:r>
            <a:endParaRPr/>
          </a:p>
          <a:p>
            <a:pPr indent="0" lvl="0" marL="0" rtl="0" algn="l">
              <a:spcBef>
                <a:spcPts val="0"/>
              </a:spcBef>
              <a:spcAft>
                <a:spcPts val="0"/>
              </a:spcAft>
              <a:buNone/>
            </a:pPr>
            <a:r>
              <a:t/>
            </a:r>
            <a:endParaRPr/>
          </a:p>
        </p:txBody>
      </p:sp>
      <p:sp>
        <p:nvSpPr>
          <p:cNvPr id="234" name="Google Shape;234;p26"/>
          <p:cNvSpPr txBox="1"/>
          <p:nvPr/>
        </p:nvSpPr>
        <p:spPr>
          <a:xfrm>
            <a:off x="358300" y="1296900"/>
            <a:ext cx="479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latin typeface="Lato"/>
                <a:ea typeface="Lato"/>
                <a:cs typeface="Lato"/>
                <a:sym typeface="Lato"/>
              </a:rPr>
              <a:t>Geographic Distribution and Device Usage </a:t>
            </a:r>
            <a:r>
              <a:rPr b="1" lang="en-GB" sz="1100">
                <a:latin typeface="Lato"/>
                <a:ea typeface="Lato"/>
                <a:cs typeface="Lato"/>
                <a:sym typeface="Lato"/>
              </a:rPr>
              <a:t> </a:t>
            </a:r>
            <a:endParaRPr b="1" sz="1100">
              <a:latin typeface="Lato"/>
              <a:ea typeface="Lato"/>
              <a:cs typeface="Lato"/>
              <a:sym typeface="Lato"/>
            </a:endParaRPr>
          </a:p>
        </p:txBody>
      </p:sp>
      <p:pic>
        <p:nvPicPr>
          <p:cNvPr id="235" name="Google Shape;235;p26"/>
          <p:cNvPicPr preferRelativeResize="0"/>
          <p:nvPr/>
        </p:nvPicPr>
        <p:blipFill>
          <a:blip r:embed="rId3">
            <a:alphaModFix/>
          </a:blip>
          <a:stretch>
            <a:fillRect/>
          </a:stretch>
        </p:blipFill>
        <p:spPr>
          <a:xfrm>
            <a:off x="727650" y="1598750"/>
            <a:ext cx="2871624" cy="1830300"/>
          </a:xfrm>
          <a:prstGeom prst="rect">
            <a:avLst/>
          </a:prstGeom>
          <a:noFill/>
          <a:ln>
            <a:noFill/>
          </a:ln>
        </p:spPr>
      </p:pic>
      <p:pic>
        <p:nvPicPr>
          <p:cNvPr id="236" name="Google Shape;236;p26"/>
          <p:cNvPicPr preferRelativeResize="0"/>
          <p:nvPr/>
        </p:nvPicPr>
        <p:blipFill>
          <a:blip r:embed="rId4">
            <a:alphaModFix/>
          </a:blip>
          <a:stretch>
            <a:fillRect/>
          </a:stretch>
        </p:blipFill>
        <p:spPr>
          <a:xfrm>
            <a:off x="3599275" y="1598750"/>
            <a:ext cx="2809250" cy="1830299"/>
          </a:xfrm>
          <a:prstGeom prst="rect">
            <a:avLst/>
          </a:prstGeom>
          <a:noFill/>
          <a:ln>
            <a:noFill/>
          </a:ln>
        </p:spPr>
      </p:pic>
      <p:pic>
        <p:nvPicPr>
          <p:cNvPr id="237" name="Google Shape;237;p26"/>
          <p:cNvPicPr preferRelativeResize="0"/>
          <p:nvPr/>
        </p:nvPicPr>
        <p:blipFill>
          <a:blip r:embed="rId5">
            <a:alphaModFix/>
          </a:blip>
          <a:stretch>
            <a:fillRect/>
          </a:stretch>
        </p:blipFill>
        <p:spPr>
          <a:xfrm>
            <a:off x="6570950" y="486550"/>
            <a:ext cx="2573049" cy="4656949"/>
          </a:xfrm>
          <a:prstGeom prst="rect">
            <a:avLst/>
          </a:prstGeom>
          <a:noFill/>
          <a:ln>
            <a:noFill/>
          </a:ln>
        </p:spPr>
      </p:pic>
      <p:sp>
        <p:nvSpPr>
          <p:cNvPr id="238" name="Google Shape;238;p26"/>
          <p:cNvSpPr txBox="1"/>
          <p:nvPr/>
        </p:nvSpPr>
        <p:spPr>
          <a:xfrm>
            <a:off x="727650" y="3477025"/>
            <a:ext cx="5843700" cy="1830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The geographic distribution analysis reveals that users in residences around 20 and 32, city 319, and city ranks 2 show higher ad engagement compared to the overall user base. </a:t>
            </a:r>
            <a:endParaRPr sz="1000">
              <a:solidFill>
                <a:schemeClr val="accent1"/>
              </a:solidFill>
              <a:latin typeface="Lato"/>
              <a:ea typeface="Lato"/>
              <a:cs typeface="Lato"/>
              <a:sym typeface="Lato"/>
            </a:endParaRPr>
          </a:p>
          <a:p>
            <a:pPr indent="0" lvl="0" marL="457200" rtl="0" algn="l">
              <a:spcBef>
                <a:spcPts val="0"/>
              </a:spcBef>
              <a:spcAft>
                <a:spcPts val="0"/>
              </a:spcAft>
              <a:buNone/>
            </a:pPr>
            <a:r>
              <a:t/>
            </a:r>
            <a:endParaRPr sz="1000">
              <a:solidFill>
                <a:schemeClr val="accent1"/>
              </a:solidFill>
              <a:latin typeface="Lato"/>
              <a:ea typeface="Lato"/>
              <a:cs typeface="Lato"/>
              <a:sym typeface="Lato"/>
            </a:endParaRPr>
          </a:p>
          <a:p>
            <a:pPr indent="-292100" lvl="0" marL="457200" rtl="0" algn="l">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Users who click on ads prefer specific device characteristics: series_dev IDs 16 and 30, series_group ID 2, emui_dev ID 20, device_name IDs 138, 224, 344, device_size 2113 and 2405, and net_type 7. Targeting these characteristics can enhance ad effectiveness.</a:t>
            </a:r>
            <a:endParaRPr sz="100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